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328" r:id="rId2"/>
    <p:sldId id="321" r:id="rId3"/>
    <p:sldId id="329" r:id="rId4"/>
    <p:sldId id="330" r:id="rId5"/>
    <p:sldId id="331" r:id="rId6"/>
    <p:sldId id="345" r:id="rId7"/>
    <p:sldId id="338" r:id="rId8"/>
    <p:sldId id="332" r:id="rId9"/>
    <p:sldId id="333" r:id="rId10"/>
    <p:sldId id="334" r:id="rId11"/>
    <p:sldId id="335" r:id="rId12"/>
    <p:sldId id="336" r:id="rId13"/>
    <p:sldId id="337" r:id="rId14"/>
    <p:sldId id="339" r:id="rId15"/>
    <p:sldId id="340" r:id="rId16"/>
    <p:sldId id="264" r:id="rId17"/>
    <p:sldId id="265" r:id="rId18"/>
    <p:sldId id="279" r:id="rId19"/>
    <p:sldId id="294" r:id="rId20"/>
    <p:sldId id="30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18"/>
  </p:normalViewPr>
  <p:slideViewPr>
    <p:cSldViewPr snapToGrid="0" snapToObjects="1">
      <p:cViewPr varScale="1">
        <p:scale>
          <a:sx n="142" d="100"/>
          <a:sy n="142" d="100"/>
        </p:scale>
        <p:origin x="13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0A625-83EA-2D4A-AE40-E286260C7B47}" type="datetimeFigureOut">
              <a:rPr lang="en-US" smtClean="0"/>
              <a:t>10/7/21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C4F279-CA4A-B14E-83DD-37D68AB27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912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BEC79-5FCD-FA47-B06D-8DB75FC54D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63DA1F-884C-AA43-9995-D98014AD2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4BA02-E4B4-4841-8BE6-3257488AE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40B750-3418-E043-BC84-2D0802F89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59029-AFB1-144C-8922-3F9850C8F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07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D2DC5-25D9-8C45-97E9-9B617A819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07206-365A-4B4C-BC95-7D8FCEF1FB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BBF0E-F454-F047-9F50-8F5A14B40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E5927-5D1B-A942-BA65-3E2108D9A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8D80EF-E664-994F-8453-D45C3FFD9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60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4F737F-EA0B-8245-B4DC-7BDA1E0C33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38EAD9-2951-CC45-B828-E57FBD0673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8C5A6-96D8-DE4E-A3CC-7435A982A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27562-16CF-1D44-A83B-2CE0D3DFE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F2C27-3B7A-2D42-BE22-2C5F928BB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417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8D0B7-5114-1643-9557-DF1A3DC3A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5208C-5DAB-7348-8CBD-2CE88C2E7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4A97E-B3A2-064C-8E13-AF456B27D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A57FB-34B6-7644-A8F9-245A0C82A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0D330-891E-C14C-B844-085051669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90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9D495-1CFD-EE4D-8B5C-7FBD7733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A96C1-571B-8444-9E8E-262CCB06B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375B5-ECB9-1447-881D-78AD7D04C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55842-AF6A-3846-AAB2-A708426C9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BACB1-B2D0-C94B-A27A-A379A0526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21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FB79D-63C7-BF42-B92D-52175D4E8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239CC-8E66-CE43-8E71-79EE761A02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B2F3F-253F-8741-87C4-8099F46A1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DCE3A-947F-9B4A-BA60-08CBB4047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1FE640-DE93-DB4C-96B7-313EF0374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42600-6B57-554B-BF9C-30D34BCD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94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69B94-A952-7446-BB40-56A01263F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B0242-8EAC-204B-9F46-4C6B3C891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32959-39F4-BD48-BFF3-D88E0E397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B088A-AA85-0540-9373-8F06053A0E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5ED5B9-20CC-1E4D-9EA9-D76A852716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85AF06-4FD1-D749-946A-A995D2C23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7D43E1-DCE1-CD44-8288-1DF1DEE7B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CCCB9D-8C9F-874A-9960-A61D7AD04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41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2E40B-4863-8C4A-A2B2-6BE576070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C7BAB5-564B-4F41-B824-E6AB24F07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4A5DCA-D5E5-F147-9366-78202EA2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E7BE4F-C71E-0547-8976-8AFDB2701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81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7E7D1-1413-4140-A5B9-4EC19D5ED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4BA01F-11C1-BB41-92E3-4AE05324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8721D-7ED8-9C46-A87F-0D3F2539E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509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F8ED7-3359-F34F-9B02-AA4A79771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EA2C4-6F4A-7144-8AF7-7185F0FD0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FD2D8-309E-2D4A-9626-22381C19A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30262-4AAB-A844-86A8-283D7D92E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3030D-E6DC-F044-AC17-CA7379675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20D60-9336-1D4C-86FA-8B45F762F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1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3B085-4B6B-7242-8C76-591541F27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C6D335-8E5D-8A4C-A089-F38E338DD6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6EB5C6-2459-B64B-85F6-496BDCFCD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8A671-ECCE-754B-8020-4C75C29E3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705D6E-C481-1C46-8816-26BD363CE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3F885-22E9-444D-9A1F-DDD194C20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133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852E1B-142F-9948-B0D8-011C52082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B0766-82B0-D04F-ACAF-94E5C7776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0D686-2C18-C74C-A6F8-20FA040991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77094-F932-5042-AAA2-F14FD6B54E60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5F9BF-D895-644B-BDEB-D7F065DDD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619B7-49E1-274C-BEB1-688079BCF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CA813-7427-0949-BE8A-0C0B9F022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70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A29C1-7AC8-7943-A068-AA6E8A7B4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865" y="2422923"/>
            <a:ext cx="2096351" cy="931816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+mn-lt"/>
              </a:rPr>
              <a:t>Streams</a:t>
            </a:r>
          </a:p>
        </p:txBody>
      </p:sp>
    </p:spTree>
    <p:extLst>
      <p:ext uri="{BB962C8B-B14F-4D97-AF65-F5344CB8AC3E}">
        <p14:creationId xmlns:p14="http://schemas.microsoft.com/office/powerpoint/2010/main" val="1449037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B2C84F-9304-E246-9E4B-7BC402FE6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092" y="1280956"/>
            <a:ext cx="10232136" cy="39124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120C72-6178-F644-8271-7C09F0A9FEEA}"/>
              </a:ext>
            </a:extLst>
          </p:cNvPr>
          <p:cNvSpPr txBox="1"/>
          <p:nvPr/>
        </p:nvSpPr>
        <p:spPr>
          <a:xfrm>
            <a:off x="4334256" y="475488"/>
            <a:ext cx="3319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Soluction1</a:t>
            </a:r>
          </a:p>
        </p:txBody>
      </p:sp>
    </p:spTree>
    <p:extLst>
      <p:ext uri="{BB962C8B-B14F-4D97-AF65-F5344CB8AC3E}">
        <p14:creationId xmlns:p14="http://schemas.microsoft.com/office/powerpoint/2010/main" val="1143042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DA26DC-A9A9-654C-A3C2-C7A13AB94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26" y="1425387"/>
            <a:ext cx="9658031" cy="37797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3F289A-6B39-B846-9352-67C512F5E066}"/>
              </a:ext>
            </a:extLst>
          </p:cNvPr>
          <p:cNvSpPr txBox="1"/>
          <p:nvPr/>
        </p:nvSpPr>
        <p:spPr>
          <a:xfrm>
            <a:off x="4937760" y="713232"/>
            <a:ext cx="1427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 Steams </a:t>
            </a:r>
          </a:p>
        </p:txBody>
      </p:sp>
    </p:spTree>
    <p:extLst>
      <p:ext uri="{BB962C8B-B14F-4D97-AF65-F5344CB8AC3E}">
        <p14:creationId xmlns:p14="http://schemas.microsoft.com/office/powerpoint/2010/main" val="99450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0078B-AB84-FF40-B383-AE687D608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447" y="185832"/>
            <a:ext cx="9166412" cy="558240"/>
          </a:xfrm>
        </p:spPr>
        <p:txBody>
          <a:bodyPr>
            <a:normAutofit/>
          </a:bodyPr>
          <a:lstStyle/>
          <a:p>
            <a:r>
              <a:rPr lang="en-US" sz="2000" dirty="0"/>
              <a:t>Problem statement 3: Three highest paid employees, who are still in the active firm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F42375-A5EA-8A4B-8665-B8E733E258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9866" y="1080657"/>
            <a:ext cx="9001888" cy="505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83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23244-2BC6-FE47-BA0A-A371384AB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93941" cy="701675"/>
          </a:xfrm>
        </p:spPr>
        <p:txBody>
          <a:bodyPr>
            <a:normAutofit/>
          </a:bodyPr>
          <a:lstStyle/>
          <a:p>
            <a:r>
              <a:rPr lang="en-US" sz="3600" dirty="0"/>
              <a:t>With Streams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14170-7018-9C46-A861-A2086C07E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46" y="1577788"/>
            <a:ext cx="11237318" cy="401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713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4F14F-5474-344A-B84A-4BC1E47F2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4083" y="140733"/>
            <a:ext cx="2753120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Collectors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743AAC-F544-794F-8037-57F44FAD1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4387" y="778210"/>
            <a:ext cx="6512511" cy="45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Which are like sum, max, min and .... Operation in </a:t>
            </a:r>
            <a:r>
              <a:rPr lang="en-US" sz="1800" dirty="0" err="1"/>
              <a:t>IntStream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9AD743-C0FE-FF49-AA3F-D634DC046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631" y="1457386"/>
            <a:ext cx="8102738" cy="462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160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9938594-3F94-8845-ACB3-3C450CF7C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993" y="1280160"/>
            <a:ext cx="11360014" cy="47230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19222E-F028-6D46-95B5-E1C078586538}"/>
              </a:ext>
            </a:extLst>
          </p:cNvPr>
          <p:cNvSpPr txBox="1"/>
          <p:nvPr/>
        </p:nvSpPr>
        <p:spPr>
          <a:xfrm>
            <a:off x="667512" y="297798"/>
            <a:ext cx="3172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Collectors continues…</a:t>
            </a:r>
          </a:p>
        </p:txBody>
      </p:sp>
    </p:spTree>
    <p:extLst>
      <p:ext uri="{BB962C8B-B14F-4D97-AF65-F5344CB8AC3E}">
        <p14:creationId xmlns:p14="http://schemas.microsoft.com/office/powerpoint/2010/main" val="1422423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2BCEC-998F-2D46-B309-7898D6300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268" y="294103"/>
            <a:ext cx="2357761" cy="646929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+mn-lt"/>
              </a:rPr>
              <a:t>Stream API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4914F83-2417-CE4C-8101-C4F58EEA4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0"/>
            <a:ext cx="9636711" cy="2527917"/>
          </a:xfrm>
        </p:spPr>
        <p:txBody>
          <a:bodyPr>
            <a:normAutofit/>
          </a:bodyPr>
          <a:lstStyle/>
          <a:p>
            <a:r>
              <a:rPr lang="en-US" sz="1800" dirty="0"/>
              <a:t>The new </a:t>
            </a:r>
            <a:r>
              <a:rPr lang="en-US" sz="1800" dirty="0" err="1"/>
              <a:t>java.util.stream</a:t>
            </a:r>
            <a:r>
              <a:rPr lang="en-US" sz="1800" dirty="0"/>
              <a:t> package provides utilities to support functional-style operations on streams of values.</a:t>
            </a:r>
          </a:p>
          <a:p>
            <a:r>
              <a:rPr lang="en-US" sz="1800" dirty="0"/>
              <a:t>A common way to obtain a stream is from a collection:</a:t>
            </a:r>
          </a:p>
          <a:p>
            <a:pPr marL="0" indent="0">
              <a:buNone/>
            </a:pPr>
            <a:r>
              <a:rPr lang="en-US" sz="1800" dirty="0">
                <a:cs typeface="Lucida Console"/>
              </a:rPr>
              <a:t>		</a:t>
            </a:r>
            <a:r>
              <a:rPr lang="en-US" sz="1800" dirty="0">
                <a:solidFill>
                  <a:srgbClr val="4F81BD"/>
                </a:solidFill>
                <a:cs typeface="Lucida Console"/>
              </a:rPr>
              <a:t>Stream&lt;T&gt; stream = </a:t>
            </a:r>
            <a:r>
              <a:rPr lang="en-US" sz="1800" dirty="0" err="1">
                <a:solidFill>
                  <a:srgbClr val="4F81BD"/>
                </a:solidFill>
                <a:cs typeface="Lucida Console"/>
              </a:rPr>
              <a:t>collection.stream</a:t>
            </a:r>
            <a:r>
              <a:rPr lang="en-US" sz="1800" dirty="0">
                <a:solidFill>
                  <a:srgbClr val="4F81BD"/>
                </a:solidFill>
                <a:cs typeface="Lucida Console"/>
              </a:rPr>
              <a:t>();</a:t>
            </a:r>
          </a:p>
          <a:p>
            <a:r>
              <a:rPr lang="en-US" sz="1800" dirty="0">
                <a:cs typeface="Lucida Console"/>
              </a:rPr>
              <a:t>Streams can be sequential or parallel.</a:t>
            </a:r>
          </a:p>
          <a:p>
            <a:r>
              <a:rPr lang="en-US" sz="1800" dirty="0">
                <a:cs typeface="Lucida Console"/>
              </a:rPr>
              <a:t>Streams are useful for selecting values and performing actions on the results.</a:t>
            </a:r>
          </a:p>
        </p:txBody>
      </p:sp>
    </p:spTree>
    <p:extLst>
      <p:ext uri="{BB962C8B-B14F-4D97-AF65-F5344CB8AC3E}">
        <p14:creationId xmlns:p14="http://schemas.microsoft.com/office/powerpoint/2010/main" val="3083711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BB035-DC9B-FC44-B647-758CA9577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3140" y="320736"/>
            <a:ext cx="3307672" cy="593663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+mn-lt"/>
              </a:rPr>
              <a:t>Stream operations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06E28A-16DD-9D41-AEF1-D7E9CE06E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11057138" cy="3522216"/>
          </a:xfrm>
        </p:spPr>
        <p:txBody>
          <a:bodyPr>
            <a:normAutofit/>
          </a:bodyPr>
          <a:lstStyle/>
          <a:p>
            <a:r>
              <a:rPr lang="en-US" sz="1800" dirty="0"/>
              <a:t>An intermediate operation keeps a stream open for further operations. Intermediate operations are lazy.</a:t>
            </a:r>
          </a:p>
          <a:p>
            <a:r>
              <a:rPr lang="en-US" sz="1800" dirty="0">
                <a:cs typeface="Lucida Console"/>
              </a:rPr>
              <a:t>A terminal operation must be the final operation on a stream. Once a terminal operation is invoked, the stream is consumed and is no longer usable.</a:t>
            </a:r>
          </a:p>
        </p:txBody>
      </p:sp>
    </p:spTree>
    <p:extLst>
      <p:ext uri="{BB962C8B-B14F-4D97-AF65-F5344CB8AC3E}">
        <p14:creationId xmlns:p14="http://schemas.microsoft.com/office/powerpoint/2010/main" val="174800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6608" y="256049"/>
            <a:ext cx="4151050" cy="424988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latin typeface="+mn-lt"/>
              </a:rPr>
              <a:t>Characteristics of Streams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8301" y="1079901"/>
            <a:ext cx="10515600" cy="3829450"/>
          </a:xfrm>
        </p:spPr>
        <p:txBody>
          <a:bodyPr>
            <a:normAutofit/>
          </a:bodyPr>
          <a:lstStyle/>
          <a:p>
            <a:r>
              <a:rPr lang="en-US" sz="1800" dirty="0"/>
              <a:t>Streams are not related to InputStreams, OutputStreams, etc. </a:t>
            </a:r>
          </a:p>
          <a:p>
            <a:r>
              <a:rPr lang="en-US" sz="1800" dirty="0"/>
              <a:t>Streams are NOT data structures but are wrappers around Collection that carry values from a source through a pipeline of operations.</a:t>
            </a:r>
          </a:p>
          <a:p>
            <a:r>
              <a:rPr lang="en-US" sz="1800" dirty="0"/>
              <a:t>Streams are more powerful, faster and more memory efficient than Lists</a:t>
            </a:r>
          </a:p>
          <a:p>
            <a:r>
              <a:rPr lang="en-US" sz="1800" dirty="0"/>
              <a:t>Streams are designed for lambdas</a:t>
            </a:r>
          </a:p>
          <a:p>
            <a:r>
              <a:rPr lang="en-US" sz="1800" dirty="0"/>
              <a:t>Streams can easily be output as arrays or lists</a:t>
            </a:r>
          </a:p>
          <a:p>
            <a:r>
              <a:rPr lang="en-US" sz="1800" dirty="0"/>
              <a:t>Streams employ lazy evaluation</a:t>
            </a:r>
          </a:p>
          <a:p>
            <a:r>
              <a:rPr lang="en-US" sz="1800" dirty="0"/>
              <a:t>Streams are parallelizable</a:t>
            </a:r>
          </a:p>
          <a:p>
            <a:r>
              <a:rPr lang="en-US" sz="1800" dirty="0"/>
              <a:t>Streams can be “on-the-fly”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1065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3353" y="223083"/>
            <a:ext cx="3201140" cy="673562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+mn-lt"/>
              </a:rPr>
              <a:t>Creating Streams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188681"/>
          </a:xfrm>
        </p:spPr>
        <p:txBody>
          <a:bodyPr>
            <a:normAutofit/>
          </a:bodyPr>
          <a:lstStyle/>
          <a:p>
            <a:r>
              <a:rPr lang="en-US" sz="1800" dirty="0"/>
              <a:t>From individual values</a:t>
            </a:r>
          </a:p>
          <a:p>
            <a:pPr lvl="1"/>
            <a:r>
              <a:rPr lang="en-US" sz="1800" dirty="0"/>
              <a:t> Stream.of(val1, val2, …)</a:t>
            </a:r>
          </a:p>
          <a:p>
            <a:r>
              <a:rPr lang="en-US" sz="1800" dirty="0"/>
              <a:t>From array</a:t>
            </a:r>
          </a:p>
          <a:p>
            <a:pPr lvl="1"/>
            <a:r>
              <a:rPr lang="en-US" sz="1800" dirty="0"/>
              <a:t> Stream.of(someArray)</a:t>
            </a:r>
          </a:p>
          <a:p>
            <a:pPr lvl="1"/>
            <a:r>
              <a:rPr lang="en-US" sz="1800" dirty="0"/>
              <a:t> Arrays.stream(someArray)</a:t>
            </a:r>
          </a:p>
          <a:p>
            <a:r>
              <a:rPr lang="en-US" sz="1800" dirty="0"/>
              <a:t>From List (and other Collections)</a:t>
            </a:r>
          </a:p>
          <a:p>
            <a:pPr lvl="1"/>
            <a:r>
              <a:rPr lang="en-US" sz="1800" dirty="0"/>
              <a:t>someList.stream()</a:t>
            </a:r>
          </a:p>
          <a:p>
            <a:pPr lvl="1"/>
            <a:r>
              <a:rPr lang="en-US" sz="1800" dirty="0" err="1"/>
              <a:t>someOtherCollection.stream</a:t>
            </a:r>
            <a:r>
              <a:rPr lang="en-US" sz="18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918229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2BE587-1049-9A4D-A884-56CA0533BF02}"/>
              </a:ext>
            </a:extLst>
          </p:cNvPr>
          <p:cNvSpPr txBox="1"/>
          <p:nvPr/>
        </p:nvSpPr>
        <p:spPr>
          <a:xfrm>
            <a:off x="1595717" y="2438401"/>
            <a:ext cx="9170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Problem statement: Find first 3 distinct element from an integer array in </a:t>
            </a:r>
            <a:r>
              <a:rPr lang="en-US" sz="2000" dirty="0" err="1"/>
              <a:t>asc</a:t>
            </a:r>
            <a:r>
              <a:rPr lang="en-US" sz="2000" dirty="0"/>
              <a:t> order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6B5898-9E83-5D42-A00E-C584FEAC0928}"/>
              </a:ext>
            </a:extLst>
          </p:cNvPr>
          <p:cNvSpPr txBox="1"/>
          <p:nvPr/>
        </p:nvSpPr>
        <p:spPr>
          <a:xfrm>
            <a:off x="3505200" y="3228945"/>
            <a:ext cx="4778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int numbers[] = {4,1,13,90,16,2,0}</a:t>
            </a:r>
          </a:p>
        </p:txBody>
      </p:sp>
    </p:spTree>
    <p:extLst>
      <p:ext uri="{BB962C8B-B14F-4D97-AF65-F5344CB8AC3E}">
        <p14:creationId xmlns:p14="http://schemas.microsoft.com/office/powerpoint/2010/main" val="1751544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4149" y="294104"/>
            <a:ext cx="4967796" cy="478254"/>
          </a:xfrm>
        </p:spPr>
        <p:txBody>
          <a:bodyPr>
            <a:normAutofit/>
          </a:bodyPr>
          <a:lstStyle/>
          <a:p>
            <a:r>
              <a:rPr lang="en-US" sz="2400" b="1" dirty="0"/>
              <a:t>Anatomy of the Stream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92396"/>
            <a:ext cx="10515600" cy="4351338"/>
          </a:xfrm>
        </p:spPr>
        <p:txBody>
          <a:bodyPr>
            <a:normAutofit/>
          </a:bodyPr>
          <a:lstStyle/>
          <a:p>
            <a:r>
              <a:rPr lang="en-US" sz="1600" dirty="0"/>
              <a:t>A Stream is processed through a pipeline of operations</a:t>
            </a:r>
          </a:p>
          <a:p>
            <a:r>
              <a:rPr lang="en-US" sz="1600" dirty="0"/>
              <a:t>A Stream starts with a source data structure</a:t>
            </a:r>
          </a:p>
          <a:p>
            <a:r>
              <a:rPr lang="en-US" sz="1600" dirty="0"/>
              <a:t>Intermediate methods are performed on the Stream elements. These methods produce Streams and are not processed until the terminal method is called.</a:t>
            </a:r>
          </a:p>
          <a:p>
            <a:r>
              <a:rPr lang="en-US" sz="1600" dirty="0"/>
              <a:t>The Stream is considered consumed when a terminal operation is invoked. No other operation can be performed on the Stream elements afterwards</a:t>
            </a:r>
          </a:p>
          <a:p>
            <a:r>
              <a:rPr lang="en-US" sz="1600" dirty="0"/>
              <a:t>A Stream pipeline contains some short-circuit methods (which could be intermediate or terminal methods) that cause the earlier intermediate methods to be processed only until the short-circuit method can be evaluated.</a:t>
            </a:r>
          </a:p>
          <a:p>
            <a:endParaRPr lang="en-US" sz="16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EFC3ED8-78D7-7440-A045-190964599E74}"/>
              </a:ext>
            </a:extLst>
          </p:cNvPr>
          <p:cNvSpPr txBox="1">
            <a:spLocks/>
          </p:cNvSpPr>
          <p:nvPr/>
        </p:nvSpPr>
        <p:spPr>
          <a:xfrm>
            <a:off x="767179" y="3689935"/>
            <a:ext cx="10515600" cy="26842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/>
              <a:t>Intermediate Methods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	map, filter, distinct, sorted, peek, limit,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	parallel</a:t>
            </a:r>
          </a:p>
          <a:p>
            <a:r>
              <a:rPr lang="en-US" sz="1400" b="1" dirty="0"/>
              <a:t>Terminal Methods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	</a:t>
            </a:r>
            <a:r>
              <a:rPr lang="en-US" sz="1400" dirty="0" err="1"/>
              <a:t>forEach</a:t>
            </a:r>
            <a:r>
              <a:rPr lang="en-US" sz="1400" dirty="0"/>
              <a:t>, </a:t>
            </a:r>
            <a:r>
              <a:rPr lang="en-US" sz="1400" dirty="0" err="1"/>
              <a:t>toArray</a:t>
            </a:r>
            <a:r>
              <a:rPr lang="en-US" sz="1400" dirty="0"/>
              <a:t>, reduce, collect, min,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	max, count, </a:t>
            </a:r>
            <a:r>
              <a:rPr lang="en-US" sz="1400" dirty="0" err="1"/>
              <a:t>anyMatch</a:t>
            </a:r>
            <a:r>
              <a:rPr lang="en-US" sz="1400" dirty="0"/>
              <a:t>, </a:t>
            </a:r>
            <a:r>
              <a:rPr lang="en-US" sz="1400" dirty="0" err="1"/>
              <a:t>allMatch</a:t>
            </a:r>
            <a:r>
              <a:rPr lang="en-US" sz="1400" dirty="0"/>
              <a:t>, </a:t>
            </a:r>
            <a:r>
              <a:rPr lang="en-US" sz="1400" dirty="0" err="1"/>
              <a:t>noneMatch</a:t>
            </a:r>
            <a:r>
              <a:rPr lang="en-US" sz="1400" dirty="0"/>
              <a:t>, </a:t>
            </a:r>
            <a:r>
              <a:rPr lang="en-US" sz="1400" dirty="0" err="1"/>
              <a:t>findFirst</a:t>
            </a:r>
            <a:r>
              <a:rPr lang="en-US" sz="1400" dirty="0"/>
              <a:t>, </a:t>
            </a:r>
            <a:r>
              <a:rPr lang="en-US" sz="1400" dirty="0" err="1"/>
              <a:t>findAny</a:t>
            </a:r>
            <a:r>
              <a:rPr lang="en-US" sz="1400" dirty="0"/>
              <a:t>, iterator</a:t>
            </a:r>
          </a:p>
          <a:p>
            <a:r>
              <a:rPr lang="en-US" sz="1400" b="1" dirty="0"/>
              <a:t>Short-circuit Methods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	</a:t>
            </a:r>
            <a:r>
              <a:rPr lang="en-US" sz="1400" dirty="0" err="1"/>
              <a:t>anyMatch</a:t>
            </a:r>
            <a:r>
              <a:rPr lang="en-US" sz="1400" dirty="0"/>
              <a:t>, </a:t>
            </a:r>
            <a:r>
              <a:rPr lang="en-US" sz="1400" dirty="0" err="1"/>
              <a:t>allMatch</a:t>
            </a:r>
            <a:r>
              <a:rPr lang="en-US" sz="1400" dirty="0"/>
              <a:t>, </a:t>
            </a:r>
            <a:r>
              <a:rPr lang="en-US" sz="1400" dirty="0" err="1"/>
              <a:t>noneMatch</a:t>
            </a:r>
            <a:r>
              <a:rPr lang="en-US" sz="1400" dirty="0"/>
              <a:t>, </a:t>
            </a:r>
            <a:r>
              <a:rPr lang="en-US" sz="1400" dirty="0" err="1"/>
              <a:t>findFirst</a:t>
            </a:r>
            <a:r>
              <a:rPr lang="en-US" sz="1400" dirty="0"/>
              <a:t>, </a:t>
            </a:r>
            <a:r>
              <a:rPr lang="en-US" sz="1400" dirty="0" err="1"/>
              <a:t>findAny,limit</a:t>
            </a:r>
            <a:endParaRPr lang="en-US" sz="1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52048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E8831C-7365-5247-90A8-C85D9B0B9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98" y="1115568"/>
            <a:ext cx="10914203" cy="440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62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E6580-844F-0E4A-A547-72F6D8EEB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5114364" cy="638922"/>
          </a:xfrm>
        </p:spPr>
        <p:txBody>
          <a:bodyPr>
            <a:normAutofit fontScale="90000"/>
          </a:bodyPr>
          <a:lstStyle/>
          <a:p>
            <a:r>
              <a:rPr lang="en-US" dirty="0"/>
              <a:t>With Java8 Streams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6EE3FD-CB96-7440-BD1E-BC7BD5DDA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18" y="1690688"/>
            <a:ext cx="10318376" cy="438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1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A830E-2AC9-3146-B89C-23C0F3281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693" y="230653"/>
            <a:ext cx="10515600" cy="1325563"/>
          </a:xfrm>
        </p:spPr>
        <p:txBody>
          <a:bodyPr/>
          <a:lstStyle/>
          <a:p>
            <a:r>
              <a:rPr lang="en-US" dirty="0"/>
              <a:t>Stream API = Create + Process + Consume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515649-9FC4-5048-AEB0-C921E38F6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1805134"/>
            <a:ext cx="10174941" cy="376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46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game&#10;&#10;Description automatically generated with medium confidence">
            <a:extLst>
              <a:ext uri="{FF2B5EF4-FFF2-40B4-BE49-F238E27FC236}">
                <a16:creationId xmlns:a16="http://schemas.microsoft.com/office/drawing/2014/main" id="{995F1CE7-F5A2-8F4F-82A8-48EC59FDE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4377" y="228843"/>
            <a:ext cx="6276823" cy="626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012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0935EF-D0E7-E041-83F1-B47453E63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73" y="363045"/>
            <a:ext cx="10973653" cy="592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309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251305-83E6-1243-BC79-284D2D05B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504" y="1027590"/>
            <a:ext cx="10456992" cy="48028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3F2CF1-1873-3A41-97EA-4CDD7599FF44}"/>
              </a:ext>
            </a:extLst>
          </p:cNvPr>
          <p:cNvSpPr txBox="1"/>
          <p:nvPr/>
        </p:nvSpPr>
        <p:spPr>
          <a:xfrm>
            <a:off x="4593021" y="403908"/>
            <a:ext cx="3005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Streams pipeline</a:t>
            </a:r>
          </a:p>
        </p:txBody>
      </p:sp>
    </p:spTree>
    <p:extLst>
      <p:ext uri="{BB962C8B-B14F-4D97-AF65-F5344CB8AC3E}">
        <p14:creationId xmlns:p14="http://schemas.microsoft.com/office/powerpoint/2010/main" val="3472685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A5A8-D6EB-3147-B33E-EC5E96D84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Problem statemet2: Find names of 3 highest earning employees from given employee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06C1B-D712-1B4D-9AA0-53703291A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List&lt;Employee&gt; </a:t>
            </a:r>
            <a:r>
              <a:rPr lang="en-US" dirty="0" err="1"/>
              <a:t>employeeList</a:t>
            </a:r>
            <a:r>
              <a:rPr lang="en-US" dirty="0"/>
              <a:t> = </a:t>
            </a:r>
            <a:r>
              <a:rPr lang="en-US" dirty="0" err="1"/>
              <a:t>getAllEmployees</a:t>
            </a:r>
            <a:r>
              <a:rPr lang="en-US" dirty="0"/>
              <a:t>(); // </a:t>
            </a:r>
            <a:r>
              <a:rPr lang="en-US" dirty="0" err="1"/>
              <a:t>db</a:t>
            </a:r>
            <a:r>
              <a:rPr lang="en-US" dirty="0"/>
              <a:t>/service calls</a:t>
            </a:r>
          </a:p>
          <a:p>
            <a:endParaRPr lang="en-US" dirty="0"/>
          </a:p>
          <a:p>
            <a:r>
              <a:rPr lang="en-US" dirty="0"/>
              <a:t>Model: 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class Employee {</a:t>
            </a:r>
          </a:p>
          <a:p>
            <a:pPr marL="0" indent="0">
              <a:buNone/>
            </a:pPr>
            <a:r>
              <a:rPr lang="en-US" dirty="0"/>
              <a:t>    id, name, salary,…</a:t>
            </a:r>
          </a:p>
          <a:p>
            <a:pPr marL="0" indent="0">
              <a:buNone/>
            </a:pPr>
            <a:r>
              <a:rPr lang="en-US" dirty="0"/>
              <a:t>   //constructors </a:t>
            </a:r>
          </a:p>
          <a:p>
            <a:pPr marL="0" indent="0">
              <a:buNone/>
            </a:pPr>
            <a:r>
              <a:rPr lang="en-US" dirty="0"/>
              <a:t>   //setters and getters</a:t>
            </a:r>
          </a:p>
          <a:p>
            <a:pPr marL="0" indent="0">
              <a:buNone/>
            </a:pPr>
            <a:r>
              <a:rPr lang="en-US" dirty="0"/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2146741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1631</TotalTime>
  <Words>521</Words>
  <Application>Microsoft Macintosh PowerPoint</Application>
  <PresentationFormat>Widescreen</PresentationFormat>
  <Paragraphs>65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Streams</vt:lpstr>
      <vt:lpstr>PowerPoint Presentation</vt:lpstr>
      <vt:lpstr>PowerPoint Presentation</vt:lpstr>
      <vt:lpstr>With Java8 Streams</vt:lpstr>
      <vt:lpstr>Stream API = Create + Process + Consume</vt:lpstr>
      <vt:lpstr>PowerPoint Presentation</vt:lpstr>
      <vt:lpstr>PowerPoint Presentation</vt:lpstr>
      <vt:lpstr>PowerPoint Presentation</vt:lpstr>
      <vt:lpstr>Problem statemet2: Find names of 3 highest earning employees from given employee List</vt:lpstr>
      <vt:lpstr>PowerPoint Presentation</vt:lpstr>
      <vt:lpstr>PowerPoint Presentation</vt:lpstr>
      <vt:lpstr>Problem statement 3: Three highest paid employees, who are still in the active firm</vt:lpstr>
      <vt:lpstr>With Streams</vt:lpstr>
      <vt:lpstr>Collectors</vt:lpstr>
      <vt:lpstr>PowerPoint Presentation</vt:lpstr>
      <vt:lpstr>Stream API</vt:lpstr>
      <vt:lpstr>Stream operations</vt:lpstr>
      <vt:lpstr>Characteristics of Streams</vt:lpstr>
      <vt:lpstr>Creating Streams</vt:lpstr>
      <vt:lpstr>Anatomy of the Stream Pipeline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Harivenkatesh, Polnati</dc:creator>
  <cp:lastModifiedBy>Harivenkatesh, Polnati</cp:lastModifiedBy>
  <cp:revision>202</cp:revision>
  <dcterms:created xsi:type="dcterms:W3CDTF">2021-09-24T12:48:15Z</dcterms:created>
  <dcterms:modified xsi:type="dcterms:W3CDTF">2021-10-07T06:27:15Z</dcterms:modified>
</cp:coreProperties>
</file>

<file path=docProps/thumbnail.jpeg>
</file>